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20"/>
  </p:notesMasterIdLst>
  <p:handoutMasterIdLst>
    <p:handoutMasterId r:id="rId21"/>
  </p:handoutMasterIdLst>
  <p:sldIdLst>
    <p:sldId id="257" r:id="rId5"/>
    <p:sldId id="1755" r:id="rId6"/>
    <p:sldId id="1827" r:id="rId7"/>
    <p:sldId id="1769" r:id="rId8"/>
    <p:sldId id="1837" r:id="rId9"/>
    <p:sldId id="1726" r:id="rId10"/>
    <p:sldId id="1836" r:id="rId11"/>
    <p:sldId id="1840" r:id="rId12"/>
    <p:sldId id="1841" r:id="rId13"/>
    <p:sldId id="1842" r:id="rId14"/>
    <p:sldId id="1838" r:id="rId15"/>
    <p:sldId id="1716" r:id="rId16"/>
    <p:sldId id="1839" r:id="rId17"/>
    <p:sldId id="1843" r:id="rId18"/>
    <p:sldId id="1789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  <p14:sldId id="1827"/>
            <p14:sldId id="1769"/>
            <p14:sldId id="1837"/>
            <p14:sldId id="1726"/>
            <p14:sldId id="1836"/>
            <p14:sldId id="1840"/>
            <p14:sldId id="1841"/>
            <p14:sldId id="1842"/>
          </p14:sldIdLst>
        </p14:section>
        <p14:section name="Angular" id="{A7FC1A8E-598F-4032-B825-FE284B83A301}">
          <p14:sldIdLst>
            <p14:sldId id="1838"/>
            <p14:sldId id="1716"/>
            <p14:sldId id="1839"/>
            <p14:sldId id="1843"/>
            <p14:sldId id="178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30/08/2023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30/08/2023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fr-FR" dirty="0" err="1"/>
              <a:t>Tech.Base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3551149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fr-FR" sz="24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10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2686089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Modularity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Component (.html, .css, .ts)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Service :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Angular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632AEE-A35D-9BCD-3CF9-6EA83565700F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437865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Infrastructure</a:t>
            </a: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Client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Interceptor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Pipe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Resolver</a:t>
            </a:r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0AF2D659-B873-CE09-076A-D59C13DE1EF4}"/>
              </a:ext>
            </a:extLst>
          </p:cNvPr>
          <p:cNvSpPr txBox="1">
            <a:spLocks/>
          </p:cNvSpPr>
          <p:nvPr/>
        </p:nvSpPr>
        <p:spPr>
          <a:xfrm>
            <a:off x="838200" y="3928663"/>
            <a:ext cx="5144311" cy="2049862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Modularity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Router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en-US" dirty="0"/>
              <a:t>Directive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Model | Enum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Guard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440E5D67-AEBB-E70D-B29B-53E86125DA50}"/>
              </a:ext>
            </a:extLst>
          </p:cNvPr>
          <p:cNvSpPr txBox="1">
            <a:spLocks/>
          </p:cNvSpPr>
          <p:nvPr/>
        </p:nvSpPr>
        <p:spPr>
          <a:xfrm>
            <a:off x="6135686" y="2674881"/>
            <a:ext cx="5144311" cy="3335311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A Creuser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</a:t>
            </a:r>
          </a:p>
          <a:p>
            <a:pPr lvl="1">
              <a:spcBef>
                <a:spcPts val="0"/>
              </a:spcBef>
            </a:pPr>
            <a:r>
              <a:rPr lang="en-US" sz="1600" dirty="0"/>
              <a:t>Pour PWA !</a:t>
            </a:r>
            <a:endParaRPr lang="en-US" sz="16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Angular Universal</a:t>
            </a:r>
          </a:p>
          <a:p>
            <a:pPr>
              <a:spcBef>
                <a:spcPts val="0"/>
              </a:spcBef>
            </a:pPr>
            <a:r>
              <a:rPr lang="fr-FR" sz="1600" dirty="0">
                <a:solidFill>
                  <a:schemeClr val="tx2"/>
                </a:solidFill>
              </a:rPr>
              <a:t>Resolvers. </a:t>
            </a:r>
            <a:r>
              <a:rPr lang="fr-FR" sz="1600" b="0" dirty="0">
                <a:highlight>
                  <a:srgbClr val="FFFF00"/>
                </a:highlight>
              </a:rPr>
              <a:t>(à creuser)</a:t>
            </a:r>
          </a:p>
          <a:p>
            <a:pPr>
              <a:spcBef>
                <a:spcPts val="0"/>
              </a:spcBef>
            </a:pPr>
            <a:r>
              <a:rPr lang="fr-FR" sz="1600" b="0" dirty="0">
                <a:highlight>
                  <a:srgbClr val="FFFF00"/>
                </a:highlight>
              </a:rPr>
              <a:t>i18n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-field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2436127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Store | State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Action | Reducer | Selector | Effect, 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Entity | Adapter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Router-store | Store-</a:t>
            </a:r>
            <a:r>
              <a:rPr lang="fr-FR" dirty="0" err="1"/>
              <a:t>devtools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Material | Ngrx | Rxjs</a:t>
            </a:r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E37AF4F6-6B5F-46F1-9855-B6CA26C49F1D}"/>
              </a:ext>
            </a:extLst>
          </p:cNvPr>
          <p:cNvSpPr txBox="1">
            <a:spLocks/>
          </p:cNvSpPr>
          <p:nvPr/>
        </p:nvSpPr>
        <p:spPr>
          <a:xfrm>
            <a:off x="6136462" y="3674089"/>
            <a:ext cx="5144311" cy="2304512"/>
          </a:xfrm>
          <a:prstGeom prst="roundRect">
            <a:avLst>
              <a:gd name="adj" fmla="val 78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Rxjs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Observable / Subject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tap, map, filter, of, first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switchMap, exhaustMap…</a:t>
            </a:r>
          </a:p>
        </p:txBody>
      </p:sp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14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25" y="1347127"/>
            <a:ext cx="7160582" cy="41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36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Clean Architecture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Angular</a:t>
            </a:r>
          </a:p>
          <a:p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Clean Architecture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62429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 dirty="0"/>
              <a:t>Unlocked By | K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Pattern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Clean Architecture</a:t>
            </a:r>
            <a:endParaRPr lang="fr-LU" dirty="0"/>
          </a:p>
        </p:txBody>
      </p:sp>
      <p:sp>
        <p:nvSpPr>
          <p:cNvPr id="10" name="Espace réservé du texte 4">
            <a:extLst>
              <a:ext uri="{FF2B5EF4-FFF2-40B4-BE49-F238E27FC236}">
                <a16:creationId xmlns:a16="http://schemas.microsoft.com/office/drawing/2014/main" id="{44359B76-73FA-7E61-0356-A8E0990028C8}"/>
              </a:ext>
            </a:extLst>
          </p:cNvPr>
          <p:cNvSpPr txBox="1">
            <a:spLocks/>
          </p:cNvSpPr>
          <p:nvPr/>
        </p:nvSpPr>
        <p:spPr>
          <a:xfrm>
            <a:off x="838201" y="1089498"/>
            <a:ext cx="2064798" cy="2735250"/>
          </a:xfrm>
          <a:prstGeom prst="roundRect">
            <a:avLst>
              <a:gd name="adj" fmla="val 4844"/>
            </a:avLst>
          </a:prstGeom>
          <a:solidFill>
            <a:schemeClr val="tx1">
              <a:lumMod val="40000"/>
              <a:lumOff val="60000"/>
            </a:schemeClr>
          </a:solidFill>
          <a:ln w="15875" cap="flat" cmpd="sng" algn="ctr">
            <a:solidFill>
              <a:schemeClr val="accent1"/>
            </a:solidFill>
            <a:prstDash val="solid"/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Projects</a:t>
            </a:r>
          </a:p>
        </p:txBody>
      </p:sp>
      <p:sp>
        <p:nvSpPr>
          <p:cNvPr id="11" name="Rectangle à coins arrondis 5">
            <a:extLst>
              <a:ext uri="{FF2B5EF4-FFF2-40B4-BE49-F238E27FC236}">
                <a16:creationId xmlns:a16="http://schemas.microsoft.com/office/drawing/2014/main" id="{9F5C3BB9-73EA-79FA-EB28-5D95103B3316}"/>
              </a:ext>
            </a:extLst>
          </p:cNvPr>
          <p:cNvSpPr/>
          <p:nvPr/>
        </p:nvSpPr>
        <p:spPr>
          <a:xfrm>
            <a:off x="1255983" y="1450324"/>
            <a:ext cx="1231773" cy="368748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Ui</a:t>
            </a:r>
          </a:p>
        </p:txBody>
      </p:sp>
      <p:sp>
        <p:nvSpPr>
          <p:cNvPr id="12" name="Rectangle à coins arrondis 5">
            <a:extLst>
              <a:ext uri="{FF2B5EF4-FFF2-40B4-BE49-F238E27FC236}">
                <a16:creationId xmlns:a16="http://schemas.microsoft.com/office/drawing/2014/main" id="{EC166E4F-4175-35AE-F68C-57E39C4FB011}"/>
              </a:ext>
            </a:extLst>
          </p:cNvPr>
          <p:cNvSpPr/>
          <p:nvPr/>
        </p:nvSpPr>
        <p:spPr>
          <a:xfrm>
            <a:off x="1038729" y="2012539"/>
            <a:ext cx="1675172" cy="368749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Application</a:t>
            </a:r>
          </a:p>
        </p:txBody>
      </p:sp>
      <p:sp>
        <p:nvSpPr>
          <p:cNvPr id="22" name="Rectangle à coins arrondis 5">
            <a:extLst>
              <a:ext uri="{FF2B5EF4-FFF2-40B4-BE49-F238E27FC236}">
                <a16:creationId xmlns:a16="http://schemas.microsoft.com/office/drawing/2014/main" id="{3A196730-5FF0-57C3-83C9-FE054E098369}"/>
              </a:ext>
            </a:extLst>
          </p:cNvPr>
          <p:cNvSpPr/>
          <p:nvPr/>
        </p:nvSpPr>
        <p:spPr>
          <a:xfrm>
            <a:off x="1307939" y="3304329"/>
            <a:ext cx="1127863" cy="368748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Domain</a:t>
            </a:r>
          </a:p>
        </p:txBody>
      </p:sp>
      <p:cxnSp>
        <p:nvCxnSpPr>
          <p:cNvPr id="24" name="Connecteur : en angle 23">
            <a:extLst>
              <a:ext uri="{FF2B5EF4-FFF2-40B4-BE49-F238E27FC236}">
                <a16:creationId xmlns:a16="http://schemas.microsoft.com/office/drawing/2014/main" id="{F8AB7FD8-4B3E-37BB-C953-B1AA04E50CCB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rot="16200000" flipH="1">
            <a:off x="1777359" y="1913582"/>
            <a:ext cx="193467" cy="4445"/>
          </a:xfrm>
          <a:prstGeom prst="bentConnector3">
            <a:avLst>
              <a:gd name="adj1" fmla="val 50000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916A356B-0432-6392-F536-7CF18853053E}"/>
              </a:ext>
            </a:extLst>
          </p:cNvPr>
          <p:cNvCxnSpPr>
            <a:cxnSpLocks/>
            <a:stCxn id="12" idx="1"/>
            <a:endCxn id="22" idx="1"/>
          </p:cNvCxnSpPr>
          <p:nvPr/>
        </p:nvCxnSpPr>
        <p:spPr>
          <a:xfrm rot="10800000" flipH="1" flipV="1">
            <a:off x="1038729" y="2196913"/>
            <a:ext cx="269210" cy="1291789"/>
          </a:xfrm>
          <a:prstGeom prst="bentConnector3">
            <a:avLst>
              <a:gd name="adj1" fmla="val -37436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à coins arrondis 5">
            <a:extLst>
              <a:ext uri="{FF2B5EF4-FFF2-40B4-BE49-F238E27FC236}">
                <a16:creationId xmlns:a16="http://schemas.microsoft.com/office/drawing/2014/main" id="{3068F744-F8AF-78EB-D637-1E5498B11C8A}"/>
              </a:ext>
            </a:extLst>
          </p:cNvPr>
          <p:cNvSpPr/>
          <p:nvPr/>
        </p:nvSpPr>
        <p:spPr>
          <a:xfrm>
            <a:off x="1081543" y="2697951"/>
            <a:ext cx="1588508" cy="368748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Infrastructure</a:t>
            </a:r>
          </a:p>
        </p:txBody>
      </p:sp>
      <p:cxnSp>
        <p:nvCxnSpPr>
          <p:cNvPr id="34" name="Connecteur : en angle 33">
            <a:extLst>
              <a:ext uri="{FF2B5EF4-FFF2-40B4-BE49-F238E27FC236}">
                <a16:creationId xmlns:a16="http://schemas.microsoft.com/office/drawing/2014/main" id="{CD30431C-6466-D79E-461F-343A75567534}"/>
              </a:ext>
            </a:extLst>
          </p:cNvPr>
          <p:cNvCxnSpPr>
            <a:cxnSpLocks/>
            <a:stCxn id="12" idx="2"/>
            <a:endCxn id="33" idx="0"/>
          </p:cNvCxnSpPr>
          <p:nvPr/>
        </p:nvCxnSpPr>
        <p:spPr>
          <a:xfrm rot="5400000">
            <a:off x="1717725" y="2539360"/>
            <a:ext cx="316663" cy="518"/>
          </a:xfrm>
          <a:prstGeom prst="bentConnector3">
            <a:avLst>
              <a:gd name="adj1" fmla="val 50000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3E2AE59F-A6F1-C503-0A46-5712BB804070}"/>
              </a:ext>
            </a:extLst>
          </p:cNvPr>
          <p:cNvSpPr txBox="1">
            <a:spLocks/>
          </p:cNvSpPr>
          <p:nvPr/>
        </p:nvSpPr>
        <p:spPr>
          <a:xfrm>
            <a:off x="3517936" y="1089498"/>
            <a:ext cx="3782961" cy="2339502"/>
          </a:xfrm>
          <a:prstGeom prst="roundRect">
            <a:avLst>
              <a:gd name="adj" fmla="val 847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Presentation</a:t>
            </a:r>
            <a:endParaRPr lang="fr-FR" sz="1600" dirty="0">
              <a:ea typeface="+mn-lt"/>
              <a:cs typeface="+mn-lt"/>
            </a:endParaRPr>
          </a:p>
          <a:p>
            <a:pPr marL="72000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User Interface (Si App)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Layout.</a:t>
            </a:r>
            <a:r>
              <a:rPr lang="en-US" sz="1600" b="0" dirty="0">
                <a:solidFill>
                  <a:schemeClr val="tx2"/>
                </a:solidFill>
              </a:rPr>
              <a:t> (Si App)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Pages / Components.</a:t>
            </a:r>
            <a:r>
              <a:rPr lang="en-US" sz="1600" b="0" dirty="0">
                <a:solidFill>
                  <a:schemeClr val="tx2"/>
                </a:solidFill>
              </a:rPr>
              <a:t> (Si App)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Assets.</a:t>
            </a:r>
            <a:r>
              <a:rPr lang="en-US" sz="1600" b="0" dirty="0">
                <a:solidFill>
                  <a:schemeClr val="tx2"/>
                </a:solidFill>
              </a:rPr>
              <a:t> (Css / Js / Icon / Svg…)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Middlewares.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90368AB-CD9C-01B3-C4C8-420795040E4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72930" y="1089498"/>
            <a:ext cx="3709932" cy="2331115"/>
          </a:xfrm>
          <a:prstGeom prst="roundRect">
            <a:avLst>
              <a:gd name="adj" fmla="val 7864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en-US" sz="1800" dirty="0">
                <a:ea typeface="+mn-lt"/>
                <a:cs typeface="+mn-lt"/>
              </a:rPr>
              <a:t>Application</a:t>
            </a:r>
            <a:endParaRPr lang="en-US" sz="2000" dirty="0">
              <a:ea typeface="+mn-lt"/>
              <a:cs typeface="+mn-lt"/>
            </a:endParaRPr>
          </a:p>
          <a:p>
            <a:pPr marL="73152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Business Logic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Mappers.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Dtos.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Services.</a:t>
            </a:r>
            <a:r>
              <a:rPr lang="en-US" sz="1600" b="0" dirty="0">
                <a:solidFill>
                  <a:schemeClr val="tx2"/>
                </a:solidFill>
              </a:rPr>
              <a:t> Middleware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Validators.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0A576673-9D67-A804-CA78-9D9273D501FF}"/>
              </a:ext>
            </a:extLst>
          </p:cNvPr>
          <p:cNvSpPr txBox="1">
            <a:spLocks/>
          </p:cNvSpPr>
          <p:nvPr/>
        </p:nvSpPr>
        <p:spPr>
          <a:xfrm>
            <a:off x="3517936" y="3635170"/>
            <a:ext cx="3782961" cy="2339502"/>
          </a:xfrm>
          <a:prstGeom prst="roundRect">
            <a:avLst>
              <a:gd name="adj" fmla="val 89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Domain</a:t>
            </a:r>
            <a:endParaRPr lang="fr-FR" sz="1600" dirty="0">
              <a:ea typeface="+mn-lt"/>
              <a:cs typeface="+mn-lt"/>
            </a:endParaRPr>
          </a:p>
          <a:p>
            <a:pPr marL="72000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Coeur de l’application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Attributes.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Configuration. </a:t>
            </a:r>
            <a:r>
              <a:rPr lang="en-US" sz="1600" b="0" dirty="0">
                <a:solidFill>
                  <a:schemeClr val="tx2"/>
                </a:solidFill>
              </a:rPr>
              <a:t>Conf model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Enums.</a:t>
            </a:r>
            <a:r>
              <a:rPr lang="en-US" sz="1600" b="0" dirty="0">
                <a:solidFill>
                  <a:schemeClr val="tx2"/>
                </a:solidFill>
              </a:rPr>
              <a:t> (avec Extensions)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Entities.</a:t>
            </a:r>
            <a:r>
              <a:rPr lang="en-US" sz="1600" b="0" dirty="0">
                <a:solidFill>
                  <a:schemeClr val="tx2"/>
                </a:solidFill>
              </a:rPr>
              <a:t> (Si Api)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Exceptions.</a:t>
            </a:r>
          </a:p>
          <a:p>
            <a:pPr marL="288000" indent="-216000">
              <a:spcBef>
                <a:spcPts val="0"/>
              </a:spcBef>
            </a:pPr>
            <a:endParaRPr lang="en-US" sz="1400" b="0" dirty="0">
              <a:solidFill>
                <a:schemeClr val="tx2"/>
              </a:solidFill>
            </a:endParaRPr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4DD310C5-7236-2F84-CA3F-F5C90094316D}"/>
              </a:ext>
            </a:extLst>
          </p:cNvPr>
          <p:cNvSpPr txBox="1">
            <a:spLocks/>
          </p:cNvSpPr>
          <p:nvPr/>
        </p:nvSpPr>
        <p:spPr>
          <a:xfrm>
            <a:off x="7472929" y="3635171"/>
            <a:ext cx="3709933" cy="2331116"/>
          </a:xfrm>
          <a:prstGeom prst="roundRect">
            <a:avLst>
              <a:gd name="adj" fmla="val 742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800" dirty="0">
                <a:ea typeface="+mn-lt"/>
                <a:cs typeface="+mn-lt"/>
              </a:rPr>
              <a:t>Infrastructure</a:t>
            </a:r>
            <a:endParaRPr lang="fr-FR" dirty="0">
              <a:ea typeface="+mn-lt"/>
              <a:cs typeface="+mn-lt"/>
            </a:endParaRPr>
          </a:p>
          <a:p>
            <a:pPr marL="73152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External </a:t>
            </a:r>
            <a:r>
              <a:rPr lang="fr-FR" sz="1600" b="0" dirty="0">
                <a:solidFill>
                  <a:schemeClr val="tx2"/>
                </a:solidFill>
              </a:rPr>
              <a:t>components in interaction</a:t>
            </a:r>
          </a:p>
          <a:p>
            <a:pPr marL="292608" indent="-219456">
              <a:spcBef>
                <a:spcPts val="600"/>
              </a:spcBef>
            </a:pPr>
            <a:r>
              <a:rPr lang="fr-FR" sz="1600" dirty="0">
                <a:solidFill>
                  <a:schemeClr val="tx2"/>
                </a:solidFill>
              </a:rPr>
              <a:t>HttpClients.</a:t>
            </a:r>
            <a:r>
              <a:rPr lang="fr-FR" sz="1600" b="0" dirty="0">
                <a:solidFill>
                  <a:schemeClr val="tx2"/>
                </a:solidFill>
              </a:rPr>
              <a:t> Apis</a:t>
            </a:r>
          </a:p>
          <a:p>
            <a:pPr marL="292608" indent="-219456">
              <a:spcBef>
                <a:spcPts val="600"/>
              </a:spcBef>
            </a:pPr>
            <a:r>
              <a:rPr lang="fr-FR" sz="1600" dirty="0">
                <a:solidFill>
                  <a:schemeClr val="tx2"/>
                </a:solidFill>
              </a:rPr>
              <a:t>HttpHandlers.</a:t>
            </a:r>
            <a:r>
              <a:rPr lang="fr-FR" sz="1600" b="0" dirty="0">
                <a:solidFill>
                  <a:schemeClr val="tx2"/>
                </a:solidFill>
              </a:rPr>
              <a:t> </a:t>
            </a:r>
            <a:r>
              <a:rPr lang="en-US" sz="1600" b="0" dirty="0">
                <a:solidFill>
                  <a:schemeClr val="tx2"/>
                </a:solidFill>
              </a:rPr>
              <a:t>Middleware</a:t>
            </a:r>
          </a:p>
          <a:p>
            <a:pPr marL="292608" indent="-219456">
              <a:spcBef>
                <a:spcPts val="600"/>
              </a:spcBef>
            </a:pPr>
            <a:r>
              <a:rPr lang="fr-FR" sz="1600" dirty="0">
                <a:solidFill>
                  <a:schemeClr val="tx2"/>
                </a:solidFill>
              </a:rPr>
              <a:t>Consumer. </a:t>
            </a:r>
            <a:r>
              <a:rPr lang="fr-FR" sz="1600" b="0" dirty="0">
                <a:solidFill>
                  <a:schemeClr val="tx2"/>
                </a:solidFill>
              </a:rPr>
              <a:t>Message Broker (Kafka)</a:t>
            </a:r>
          </a:p>
        </p:txBody>
      </p:sp>
      <p:cxnSp>
        <p:nvCxnSpPr>
          <p:cNvPr id="29" name="Connecteur : en angle 33">
            <a:extLst>
              <a:ext uri="{FF2B5EF4-FFF2-40B4-BE49-F238E27FC236}">
                <a16:creationId xmlns:a16="http://schemas.microsoft.com/office/drawing/2014/main" id="{0D437B96-F8AC-F53F-B2A8-BCDEDC930293}"/>
              </a:ext>
            </a:extLst>
          </p:cNvPr>
          <p:cNvCxnSpPr>
            <a:cxnSpLocks/>
            <a:stCxn id="33" idx="2"/>
            <a:endCxn id="22" idx="0"/>
          </p:cNvCxnSpPr>
          <p:nvPr/>
        </p:nvCxnSpPr>
        <p:spPr>
          <a:xfrm rot="5400000">
            <a:off x="1755019" y="3183551"/>
            <a:ext cx="237630" cy="3926"/>
          </a:xfrm>
          <a:prstGeom prst="bentConnector3">
            <a:avLst>
              <a:gd name="adj1" fmla="val 50000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7">
            <a:extLst>
              <a:ext uri="{FF2B5EF4-FFF2-40B4-BE49-F238E27FC236}">
                <a16:creationId xmlns:a16="http://schemas.microsoft.com/office/drawing/2014/main" id="{A16815C1-A465-85BE-AB74-8EF259AF3165}"/>
              </a:ext>
            </a:extLst>
          </p:cNvPr>
          <p:cNvSpPr txBox="1">
            <a:spLocks/>
          </p:cNvSpPr>
          <p:nvPr/>
        </p:nvSpPr>
        <p:spPr>
          <a:xfrm>
            <a:off x="838200" y="3989741"/>
            <a:ext cx="2507704" cy="1981748"/>
          </a:xfrm>
          <a:prstGeom prst="roundRect">
            <a:avLst>
              <a:gd name="adj" fmla="val 89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highlight>
                  <a:srgbClr val="FFFF00"/>
                </a:highlight>
                <a:ea typeface="+mn-lt"/>
                <a:cs typeface="+mn-lt"/>
              </a:rPr>
              <a:t>Code Organisation</a:t>
            </a:r>
            <a:endParaRPr lang="fr-FR" sz="1600" dirty="0">
              <a:highlight>
                <a:srgbClr val="FFFF00"/>
              </a:highlight>
              <a:ea typeface="+mn-lt"/>
              <a:cs typeface="+mn-lt"/>
            </a:endParaRPr>
          </a:p>
          <a:p>
            <a:pPr marL="288000" lvl="1" indent="-216000">
              <a:spcBef>
                <a:spcPts val="600"/>
              </a:spcBef>
            </a:pPr>
            <a:r>
              <a:rPr lang="fr-FR" sz="1600" b="0" dirty="0">
                <a:ea typeface="+mn-lt"/>
                <a:cs typeface="+mn-lt"/>
              </a:rPr>
              <a:t>1 dossier / </a:t>
            </a:r>
            <a:r>
              <a:rPr lang="fr-FR" sz="1600" b="0" dirty="0" err="1">
                <a:ea typeface="+mn-lt"/>
                <a:cs typeface="+mn-lt"/>
              </a:rPr>
              <a:t>feature</a:t>
            </a:r>
            <a:endParaRPr lang="fr-FR" sz="1600" b="0" dirty="0">
              <a:ea typeface="+mn-lt"/>
              <a:cs typeface="+mn-lt"/>
            </a:endParaRPr>
          </a:p>
          <a:p>
            <a:pPr marL="288000" lvl="1" indent="-216000">
              <a:spcBef>
                <a:spcPts val="600"/>
              </a:spcBef>
            </a:pPr>
            <a:r>
              <a:rPr lang="fr-FR" sz="1600" b="0" dirty="0">
                <a:ea typeface="+mn-lt"/>
                <a:cs typeface="+mn-lt"/>
              </a:rPr>
              <a:t>1 fichier / classe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600" b="0" dirty="0">
                <a:ea typeface="+mn-lt"/>
                <a:cs typeface="+mn-lt"/>
              </a:rPr>
              <a:t>Le contenu de la solution </a:t>
            </a:r>
            <a:r>
              <a:rPr lang="fr-FR" sz="1600" b="0" dirty="0" err="1">
                <a:ea typeface="+mn-lt"/>
                <a:cs typeface="+mn-lt"/>
              </a:rPr>
              <a:t>VisualStudio</a:t>
            </a:r>
            <a:r>
              <a:rPr lang="fr-FR" sz="1600" b="0" dirty="0">
                <a:ea typeface="+mn-lt"/>
                <a:cs typeface="+mn-lt"/>
              </a:rPr>
              <a:t> est sync avec les dossiers &amp; </a:t>
            </a:r>
            <a:r>
              <a:rPr lang="fr-FR" sz="1600" b="0">
                <a:ea typeface="+mn-lt"/>
                <a:cs typeface="+mn-lt"/>
              </a:rPr>
              <a:t>fichiers réels 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endParaRPr lang="en-US" sz="1400" b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847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Web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6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876726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Html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Balise, Attribut &lt;balise&gt;&lt;/balise&gt;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head</a:t>
            </a:r>
            <a:r>
              <a:rPr lang="fr-FR" sz="1600" b="0" dirty="0"/>
              <a:t>&gt;&lt;body&gt;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&lt;a&gt;, &lt;p&gt;, &lt;</a:t>
            </a:r>
            <a:r>
              <a:rPr lang="fr-FR" sz="1600" b="0" dirty="0" err="1"/>
              <a:t>button</a:t>
            </a:r>
            <a:r>
              <a:rPr lang="fr-FR" sz="1600" b="0" dirty="0"/>
              <a:t>&gt;, &lt;</a:t>
            </a:r>
            <a:r>
              <a:rPr lang="fr-FR" sz="1600" b="0" dirty="0" err="1"/>
              <a:t>video</a:t>
            </a:r>
            <a:r>
              <a:rPr lang="fr-FR" sz="1600" b="0" dirty="0"/>
              <a:t>&gt;…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| Css | Ts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119302"/>
            <a:ext cx="5144311" cy="2859300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Selector, attribute | class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Pseudo-</a:t>
            </a:r>
            <a:r>
              <a:rPr lang="en-US" sz="1600" b="0" dirty="0" err="1"/>
              <a:t>Elt</a:t>
            </a:r>
            <a:r>
              <a:rPr lang="en-US" sz="1600" b="0" dirty="0"/>
              <a:t> (:) | Pseudo-class (::)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Display.</a:t>
            </a:r>
            <a:r>
              <a:rPr lang="en-US" sz="1600" b="0" dirty="0"/>
              <a:t> inline, block, flex / grid…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Unity.</a:t>
            </a:r>
            <a:r>
              <a:rPr lang="en-US" sz="1600" b="0" dirty="0"/>
              <a:t> px, em, rem, %, fr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Container.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sz="1200" dirty="0"/>
              <a:t>Flex. container / direction / wrap / grow…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b="1" dirty="0"/>
              <a:t>Grid.</a:t>
            </a:r>
          </a:p>
          <a:p>
            <a:pPr marL="360000" lvl="3" indent="-288000">
              <a:spcBef>
                <a:spcPts val="600"/>
              </a:spcBef>
            </a:pPr>
            <a:r>
              <a:rPr lang="en-US" dirty="0"/>
              <a:t>Position / margin / padding…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Variable, type, </a:t>
            </a:r>
            <a:r>
              <a:rPr lang="fr-FR" sz="1600" b="0" dirty="0" err="1"/>
              <a:t>enum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Function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Class, Object, Property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Cloner un objet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Interface &amp; Héritage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Public | Privé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Modifiers (readonly, </a:t>
            </a:r>
            <a:r>
              <a:rPr lang="fr-FR" sz="1600" b="0" dirty="0" err="1"/>
              <a:t>optionnal</a:t>
            </a:r>
            <a:r>
              <a:rPr lang="fr-FR" sz="1600" b="0" dirty="0"/>
              <a:t>…)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Decorator (~Annotation de classe)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…</a:t>
            </a:r>
          </a:p>
          <a:p>
            <a:pPr marL="0" indent="0" algn="ctr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8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Overview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79" y="2444541"/>
            <a:ext cx="2542343" cy="560832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882935" y="1450635"/>
            <a:ext cx="1315690" cy="845441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3624349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Database, table, requête, donnée, index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Select, </a:t>
            </a:r>
            <a:r>
              <a:rPr lang="fr-FR" sz="1400" b="0" dirty="0" err="1"/>
              <a:t>From</a:t>
            </a:r>
            <a:r>
              <a:rPr lang="fr-FR" sz="1400" b="0" dirty="0"/>
              <a:t> </a:t>
            </a:r>
            <a:r>
              <a:rPr lang="fr-FR" sz="1400" b="0" dirty="0" err="1"/>
              <a:t>Where</a:t>
            </a:r>
            <a:r>
              <a:rPr lang="fr-FR" sz="1400" b="0" dirty="0"/>
              <a:t>, </a:t>
            </a:r>
            <a:r>
              <a:rPr lang="fr-FR" sz="1400" b="0" dirty="0" err="1"/>
              <a:t>Join</a:t>
            </a:r>
            <a:r>
              <a:rPr lang="fr-FR" sz="1400" b="0" dirty="0"/>
              <a:t> </a:t>
            </a:r>
            <a:r>
              <a:rPr lang="fr-FR" sz="1400" b="0" dirty="0" err="1"/>
              <a:t>OrderBy</a:t>
            </a:r>
            <a:endParaRPr lang="fr-FR" sz="1400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444541"/>
            <a:ext cx="2325615" cy="1903900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542343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8"/>
            <a:ext cx="2081631" cy="2486022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  <a:prstGeom prst="roundRect">
            <a:avLst>
              <a:gd name="adj" fmla="val 802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9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 err="1"/>
              <a:t>Specific</a:t>
            </a:r>
            <a:r>
              <a:rPr lang="fr-FR" sz="3600" dirty="0"/>
              <a:t> Stack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Blazor</a:t>
            </a:r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005968" y="161409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465006"/>
            <a:ext cx="2158074" cy="2556389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465006"/>
            <a:ext cx="2701877" cy="854736"/>
          </a:xfrm>
          <a:prstGeom prst="roundRect">
            <a:avLst>
              <a:gd name="adj" fmla="val 1728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67399"/>
            <a:ext cx="2683130" cy="1553996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82077"/>
            <a:ext cx="5144311" cy="2395715"/>
          </a:xfrm>
          <a:prstGeom prst="roundRect">
            <a:avLst>
              <a:gd name="adj" fmla="val 82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Props1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1261</TotalTime>
  <Words>712</Words>
  <Application>Microsoft Office PowerPoint</Application>
  <PresentationFormat>Widescreen</PresentationFormat>
  <Paragraphs>235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Allumi Ptf</vt:lpstr>
      <vt:lpstr>Arial</vt:lpstr>
      <vt:lpstr>Calibri</vt:lpstr>
      <vt:lpstr>KGT_PPT_Theme_New</vt:lpstr>
      <vt:lpstr>Tech.Base</vt:lpstr>
      <vt:lpstr>Sommaire</vt:lpstr>
      <vt:lpstr>Clean Architecture</vt:lpstr>
      <vt:lpstr>Clean Architecture</vt:lpstr>
      <vt:lpstr>Web</vt:lpstr>
      <vt:lpstr>Html | Css | Ts</vt:lpstr>
      <vt:lpstr>.Net</vt:lpstr>
      <vt:lpstr>Overview</vt:lpstr>
      <vt:lpstr>Specific Stack</vt:lpstr>
      <vt:lpstr>References</vt:lpstr>
      <vt:lpstr>Angular</vt:lpstr>
      <vt:lpstr>Angular</vt:lpstr>
      <vt:lpstr>Material | Ngrx | Rxjs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623</cp:revision>
  <dcterms:created xsi:type="dcterms:W3CDTF">2021-05-30T21:09:19Z</dcterms:created>
  <dcterms:modified xsi:type="dcterms:W3CDTF">2023-08-30T10:47:02Z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